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8" r:id="rId3"/>
    <p:sldId id="257" r:id="rId4"/>
    <p:sldId id="274" r:id="rId5"/>
    <p:sldId id="258" r:id="rId6"/>
    <p:sldId id="270" r:id="rId7"/>
    <p:sldId id="271" r:id="rId8"/>
    <p:sldId id="259" r:id="rId9"/>
    <p:sldId id="279" r:id="rId10"/>
    <p:sldId id="273" r:id="rId11"/>
    <p:sldId id="280" r:id="rId12"/>
    <p:sldId id="276" r:id="rId13"/>
    <p:sldId id="283" r:id="rId14"/>
    <p:sldId id="284" r:id="rId15"/>
    <p:sldId id="285" r:id="rId16"/>
    <p:sldId id="287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413" autoAdjust="0"/>
  </p:normalViewPr>
  <p:slideViewPr>
    <p:cSldViewPr snapToGrid="0">
      <p:cViewPr varScale="1">
        <p:scale>
          <a:sx n="64" d="100"/>
          <a:sy n="64" d="100"/>
        </p:scale>
        <p:origin x="90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4B85-C39B-4B83-8A7E-6DF5BA77B51F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21302-9CDE-4337-A385-ADB326F0C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6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21302-9CDE-4337-A385-ADB326F0CC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6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https://stackoverflow.com/questions/13373415/pyserial-and-readline-return-binary-string-convert-to-regular-alphanumeric-s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21302-9CDE-4337-A385-ADB326F0CC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9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21302-9CDE-4337-A385-ADB326F0CCB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8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0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8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51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7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1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8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5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4A1A14-7C15-4A8B-B49A-32F1C6B0B19B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D6D95D-D8C1-4044-AC0F-94161DC0F4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45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microBob/ultra-sonic-ping-sensor-a9c49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ayground.arduino.cc/Main/LM35HigherResolu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AnalogInpu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st.github.com/electronut/5641938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electronut/d5e5f68c610821e311b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e.arduino.cc/projecthu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6600" dirty="0"/>
              <a:t>Topic 7: Control</a:t>
            </a:r>
            <a:br>
              <a:rPr lang="en-US" altLang="zh-CN" sz="6600" dirty="0"/>
            </a:br>
            <a:r>
              <a:rPr lang="en-US" altLang="zh-CN" sz="6000" dirty="0"/>
              <a:t>STEAM PBL ——</a:t>
            </a:r>
            <a:br>
              <a:rPr lang="en-US" altLang="zh-CN" sz="6000" dirty="0"/>
            </a:br>
            <a:r>
              <a:rPr lang="en-US" altLang="zh-CN" sz="6000" dirty="0"/>
              <a:t>DIY smart control system: part 1</a:t>
            </a:r>
            <a:br>
              <a:rPr lang="en-US" altLang="zh-CN" sz="6000" dirty="0"/>
            </a:br>
            <a:r>
              <a:rPr lang="en-US" altLang="zh-CN" sz="6000" dirty="0"/>
              <a:t>Automatic sensor viewer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IBDP Computer SCIENCE </a:t>
            </a:r>
          </a:p>
          <a:p>
            <a:pPr algn="ctr"/>
            <a:r>
              <a:rPr lang="en-US" altLang="zh-CN" dirty="0"/>
              <a:t>Di WU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13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026" y="1990113"/>
            <a:ext cx="1514574" cy="402336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Sensors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dirty="0"/>
              <a:t>Arduino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dirty="0"/>
              <a:t>Python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637426" y="1846253"/>
            <a:ext cx="5120640" cy="440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400" dirty="0"/>
              <a:t>1. Ultra-sound sensor: HCSR04</a:t>
            </a:r>
          </a:p>
          <a:p>
            <a:pPr marL="457200" indent="-457200">
              <a:buFont typeface="+mj-lt"/>
              <a:buAutoNum type="arabicPeriod"/>
            </a:pPr>
            <a:endParaRPr lang="zh-CN" altLang="en-US" sz="2400" dirty="0"/>
          </a:p>
          <a:p>
            <a:r>
              <a:rPr lang="en-US" altLang="zh-CN" sz="2400" dirty="0"/>
              <a:t>2. Temperature sensor: LM35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  Infrared sensor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4. Light dependent resistor (LDR, need 10K resistor)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5. Potentiometer/ voltage divider </a:t>
            </a:r>
          </a:p>
        </p:txBody>
      </p:sp>
      <p:sp>
        <p:nvSpPr>
          <p:cNvPr id="16" name="矩形 15"/>
          <p:cNvSpPr/>
          <p:nvPr/>
        </p:nvSpPr>
        <p:spPr>
          <a:xfrm>
            <a:off x="7452360" y="1799613"/>
            <a:ext cx="3931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https://create.arduino.cc/projecthub/microBob/ultra-sonic-ping-sensor-a9c49e</a:t>
            </a:r>
            <a:r>
              <a:rPr lang="zh-CN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7452360" y="2612270"/>
            <a:ext cx="4181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http://playground.arduino.cc/Main/LM35HigherResolution</a:t>
            </a:r>
            <a:r>
              <a:rPr lang="zh-CN" altLang="en-US" dirty="0"/>
              <a:t> 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Topic 1: sensors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977545" y="3795117"/>
            <a:ext cx="4932139" cy="17851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Tasks:</a:t>
            </a:r>
          </a:p>
          <a:p>
            <a:r>
              <a:rPr lang="en-US" altLang="zh-CN" dirty="0"/>
              <a:t>1. Choose at least 3 sensors to study </a:t>
            </a:r>
          </a:p>
          <a:p>
            <a:r>
              <a:rPr lang="en-US" altLang="zh-CN" dirty="0"/>
              <a:t>2. Understand how the sensors work</a:t>
            </a:r>
          </a:p>
          <a:p>
            <a:r>
              <a:rPr lang="en-US" altLang="zh-CN" dirty="0"/>
              <a:t>3. Connect the sensors to Arduino, </a:t>
            </a:r>
            <a:r>
              <a:rPr lang="en-US" altLang="zh-CN" sz="2000" dirty="0">
                <a:solidFill>
                  <a:srgbClr val="FF0000"/>
                </a:solidFill>
              </a:rPr>
              <a:t>build circuits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 Try to use Arduino serial monitor to test the success of installation of the sensors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40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026" y="1990113"/>
            <a:ext cx="1514574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Sensors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Arduino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dirty="0"/>
              <a:t>Python</a:t>
            </a:r>
            <a:endParaRPr lang="zh-CN" altLang="en-US" sz="2800" dirty="0"/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Topic 2: Arduino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574030" y="2116332"/>
            <a:ext cx="4251960" cy="286232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Tasks:</a:t>
            </a:r>
          </a:p>
          <a:p>
            <a:r>
              <a:rPr lang="en-US" altLang="zh-CN" dirty="0"/>
              <a:t>1. Understand all pins analog/digital &amp; input &amp; output of </a:t>
            </a:r>
            <a:r>
              <a:rPr lang="en-US" altLang="zh-CN" dirty="0" err="1"/>
              <a:t>arduino</a:t>
            </a:r>
            <a:endParaRPr lang="en-US" altLang="zh-CN" dirty="0"/>
          </a:p>
          <a:p>
            <a:r>
              <a:rPr lang="en-US" altLang="zh-CN" dirty="0"/>
              <a:t>2. Study how to read Analog input: </a:t>
            </a:r>
            <a:r>
              <a:rPr lang="zh-CN" altLang="en-US" dirty="0">
                <a:hlinkClick r:id="rId3"/>
              </a:rPr>
              <a:t>https://www.arduino.cc/en/Tutorial/AnalogInput</a:t>
            </a:r>
            <a:r>
              <a:rPr lang="zh-CN" altLang="en-US" dirty="0"/>
              <a:t> </a:t>
            </a:r>
          </a:p>
          <a:p>
            <a:r>
              <a:rPr lang="en-US" altLang="zh-CN" dirty="0"/>
              <a:t>3. Study how to use serial port communication between Arduino and PC (python) , you can </a:t>
            </a:r>
            <a:r>
              <a:rPr lang="en-US" altLang="zh-CN" dirty="0">
                <a:solidFill>
                  <a:srgbClr val="FF0000"/>
                </a:solidFill>
              </a:rPr>
              <a:t>use one source first</a:t>
            </a:r>
          </a:p>
          <a:p>
            <a:r>
              <a:rPr lang="en-US" altLang="zh-CN" dirty="0"/>
              <a:t>Check in the Arduino serial monitor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C96BD-20C2-4AE5-85E0-4F7F33A8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831218"/>
            <a:ext cx="5446260" cy="45026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C6F358-380E-487F-832E-BE63804678C1}"/>
              </a:ext>
            </a:extLst>
          </p:cNvPr>
          <p:cNvSpPr/>
          <p:nvPr/>
        </p:nvSpPr>
        <p:spPr>
          <a:xfrm>
            <a:off x="7510724" y="5080627"/>
            <a:ext cx="4378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5"/>
              </a:rPr>
              <a:t>https://gist.github.com/electronut/5641938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54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026" y="1990113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Sensor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dirty="0"/>
              <a:t>Arduino </a:t>
            </a:r>
          </a:p>
          <a:p>
            <a:r>
              <a:rPr lang="en-US" altLang="zh-CN" sz="2800" dirty="0"/>
              <a:t>+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Python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73" y="1871063"/>
            <a:ext cx="5281471" cy="439554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8211AD5-7A3F-4A3A-A6B3-DE952058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Topic 3: Python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49EC83-5841-4003-AED5-A971A6597D00}"/>
              </a:ext>
            </a:extLst>
          </p:cNvPr>
          <p:cNvSpPr txBox="1"/>
          <p:nvPr/>
        </p:nvSpPr>
        <p:spPr>
          <a:xfrm>
            <a:off x="7572000" y="2382700"/>
            <a:ext cx="4251960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Tasks:</a:t>
            </a:r>
          </a:p>
          <a:p>
            <a:r>
              <a:rPr lang="en-US" altLang="zh-CN" dirty="0"/>
              <a:t>1. Python for reading from serial port</a:t>
            </a:r>
          </a:p>
          <a:p>
            <a:r>
              <a:rPr lang="en-US" altLang="zh-CN" dirty="0"/>
              <a:t>2. Study how to Display analog data from Arduino using Python (</a:t>
            </a:r>
            <a:r>
              <a:rPr lang="en-US" altLang="zh-CN" dirty="0" err="1"/>
              <a:t>matplotlib</a:t>
            </a:r>
            <a:r>
              <a:rPr lang="en-US" altLang="zh-CN" dirty="0"/>
              <a:t>): </a:t>
            </a:r>
            <a:r>
              <a:rPr lang="en-US" altLang="zh-CN" dirty="0">
                <a:hlinkClick r:id="rId3"/>
              </a:rPr>
              <a:t>https://gist.github.com/electronut/d5e5f68c610821e311b0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3. Do simulation with generated data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MODIFY to one source first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 orientation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52400" y="2948940"/>
            <a:ext cx="274320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Stage 2: Automatic sensor viewer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88080" y="1783080"/>
            <a:ext cx="3139440" cy="891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Introduction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88080" y="2872030"/>
            <a:ext cx="3139440" cy="1001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Cooperative Learning: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rgbClr val="0070C0"/>
                </a:solidFill>
                <a:ea typeface="黑体" pitchFamily="2" charset="-122"/>
              </a:rPr>
              <a:t>Sensor + Arduino + Python</a:t>
            </a:r>
          </a:p>
        </p:txBody>
      </p:sp>
      <p:sp>
        <p:nvSpPr>
          <p:cNvPr id="39" name="矩形 38"/>
          <p:cNvSpPr/>
          <p:nvPr/>
        </p:nvSpPr>
        <p:spPr>
          <a:xfrm>
            <a:off x="3688080" y="4018982"/>
            <a:ext cx="3139440" cy="11139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88080" y="5292943"/>
            <a:ext cx="3139440" cy="10926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Presentation of your prototype !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cxnSp>
        <p:nvCxnSpPr>
          <p:cNvPr id="42" name="肘形连接符 41"/>
          <p:cNvCxnSpPr>
            <a:stCxn id="5" idx="3"/>
            <a:endCxn id="37" idx="1"/>
          </p:cNvCxnSpPr>
          <p:nvPr/>
        </p:nvCxnSpPr>
        <p:spPr>
          <a:xfrm flipV="1">
            <a:off x="2895600" y="2228850"/>
            <a:ext cx="792480" cy="12001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5" idx="3"/>
            <a:endCxn id="38" idx="1"/>
          </p:cNvCxnSpPr>
          <p:nvPr/>
        </p:nvCxnSpPr>
        <p:spPr>
          <a:xfrm flipV="1">
            <a:off x="2895600" y="3372660"/>
            <a:ext cx="792480" cy="563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5" idx="3"/>
            <a:endCxn id="39" idx="1"/>
          </p:cNvCxnSpPr>
          <p:nvPr/>
        </p:nvCxnSpPr>
        <p:spPr>
          <a:xfrm>
            <a:off x="2895600" y="3429000"/>
            <a:ext cx="792480" cy="11469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" idx="3"/>
            <a:endCxn id="40" idx="1"/>
          </p:cNvCxnSpPr>
          <p:nvPr/>
        </p:nvCxnSpPr>
        <p:spPr>
          <a:xfrm>
            <a:off x="2895600" y="3429000"/>
            <a:ext cx="792480" cy="24102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05207" y="289790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05207" y="3962341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05206" y="5372893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78689" y="173736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65729" y="1737360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1: Sensors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65729" y="3062713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2: Arduino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65729" y="4388067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3: Python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1" name="肘形连接符 30"/>
          <p:cNvCxnSpPr>
            <a:stCxn id="38" idx="3"/>
            <a:endCxn id="28" idx="1"/>
          </p:cNvCxnSpPr>
          <p:nvPr/>
        </p:nvCxnSpPr>
        <p:spPr>
          <a:xfrm flipV="1">
            <a:off x="6827520" y="2060968"/>
            <a:ext cx="738209" cy="13116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8" idx="3"/>
            <a:endCxn id="29" idx="1"/>
          </p:cNvCxnSpPr>
          <p:nvPr/>
        </p:nvCxnSpPr>
        <p:spPr>
          <a:xfrm>
            <a:off x="6827520" y="3372660"/>
            <a:ext cx="738209" cy="136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8" idx="3"/>
            <a:endCxn id="30" idx="1"/>
          </p:cNvCxnSpPr>
          <p:nvPr/>
        </p:nvCxnSpPr>
        <p:spPr>
          <a:xfrm>
            <a:off x="6827520" y="3372660"/>
            <a:ext cx="738209" cy="133901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BA9484-B039-4C68-96F5-E2F090E41692}"/>
              </a:ext>
            </a:extLst>
          </p:cNvPr>
          <p:cNvSpPr txBox="1"/>
          <p:nvPr/>
        </p:nvSpPr>
        <p:spPr>
          <a:xfrm>
            <a:off x="10520614" y="2924655"/>
            <a:ext cx="1053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Arthur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Charles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Margaret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F79384-00DE-4F82-B758-A19A1012BA5C}"/>
              </a:ext>
            </a:extLst>
          </p:cNvPr>
          <p:cNvSpPr txBox="1"/>
          <p:nvPr/>
        </p:nvSpPr>
        <p:spPr>
          <a:xfrm>
            <a:off x="10569516" y="4250009"/>
            <a:ext cx="95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Doris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Alex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Matt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2CF338-0D8C-4A63-9621-0D372C23FDCE}"/>
              </a:ext>
            </a:extLst>
          </p:cNvPr>
          <p:cNvSpPr txBox="1"/>
          <p:nvPr/>
        </p:nvSpPr>
        <p:spPr>
          <a:xfrm>
            <a:off x="10520614" y="1599303"/>
            <a:ext cx="1625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Michael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Enzo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David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583246-4C02-4B84-AE56-597C000AF36F}"/>
              </a:ext>
            </a:extLst>
          </p:cNvPr>
          <p:cNvSpPr txBox="1"/>
          <p:nvPr/>
        </p:nvSpPr>
        <p:spPr>
          <a:xfrm>
            <a:off x="9084835" y="5451811"/>
            <a:ext cx="13365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TA: Tom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CEE7C0-B937-4864-B250-B01B17D3C957}"/>
              </a:ext>
            </a:extLst>
          </p:cNvPr>
          <p:cNvSpPr/>
          <p:nvPr/>
        </p:nvSpPr>
        <p:spPr>
          <a:xfrm>
            <a:off x="7565729" y="174691"/>
            <a:ext cx="3870653" cy="11728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 have 25 minutes to investigate each topic with your team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962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注: 左箭头 10">
            <a:extLst>
              <a:ext uri="{FF2B5EF4-FFF2-40B4-BE49-F238E27FC236}">
                <a16:creationId xmlns:a16="http://schemas.microsoft.com/office/drawing/2014/main" id="{21445328-E8CA-4977-B1F9-2581547E85EB}"/>
              </a:ext>
            </a:extLst>
          </p:cNvPr>
          <p:cNvSpPr/>
          <p:nvPr/>
        </p:nvSpPr>
        <p:spPr>
          <a:xfrm>
            <a:off x="10183012" y="2488368"/>
            <a:ext cx="1889453" cy="384794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Lesson orientation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52400" y="2948940"/>
            <a:ext cx="274320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Stage 2: Automatic sensor viewer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88080" y="1783080"/>
            <a:ext cx="3139440" cy="891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Introduction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88080" y="2872030"/>
            <a:ext cx="3139440" cy="100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Cooperative Learning: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Sensor + Arduino + Python</a:t>
            </a:r>
          </a:p>
        </p:txBody>
      </p:sp>
      <p:sp>
        <p:nvSpPr>
          <p:cNvPr id="39" name="矩形 38"/>
          <p:cNvSpPr/>
          <p:nvPr/>
        </p:nvSpPr>
        <p:spPr>
          <a:xfrm>
            <a:off x="3688080" y="4018982"/>
            <a:ext cx="3139440" cy="111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88080" y="5292943"/>
            <a:ext cx="3139440" cy="10926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Presentation of your prototype !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cxnSp>
        <p:nvCxnSpPr>
          <p:cNvPr id="42" name="肘形连接符 41"/>
          <p:cNvCxnSpPr>
            <a:stCxn id="5" idx="3"/>
            <a:endCxn id="37" idx="1"/>
          </p:cNvCxnSpPr>
          <p:nvPr/>
        </p:nvCxnSpPr>
        <p:spPr>
          <a:xfrm flipV="1">
            <a:off x="2895600" y="2228850"/>
            <a:ext cx="792480" cy="12001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5" idx="3"/>
            <a:endCxn id="38" idx="1"/>
          </p:cNvCxnSpPr>
          <p:nvPr/>
        </p:nvCxnSpPr>
        <p:spPr>
          <a:xfrm flipV="1">
            <a:off x="2895600" y="3372660"/>
            <a:ext cx="792480" cy="563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5" idx="3"/>
            <a:endCxn id="39" idx="1"/>
          </p:cNvCxnSpPr>
          <p:nvPr/>
        </p:nvCxnSpPr>
        <p:spPr>
          <a:xfrm>
            <a:off x="2895600" y="3429000"/>
            <a:ext cx="792480" cy="11469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" idx="3"/>
            <a:endCxn id="40" idx="1"/>
          </p:cNvCxnSpPr>
          <p:nvPr/>
        </p:nvCxnSpPr>
        <p:spPr>
          <a:xfrm>
            <a:off x="2895600" y="3429000"/>
            <a:ext cx="792480" cy="24102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05207" y="289790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05207" y="3962341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78689" y="173736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65729" y="2922293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65729" y="4247646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65729" y="5573000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1" name="肘形连接符 30"/>
          <p:cNvCxnSpPr>
            <a:cxnSpLocks/>
            <a:endCxn id="28" idx="1"/>
          </p:cNvCxnSpPr>
          <p:nvPr/>
        </p:nvCxnSpPr>
        <p:spPr>
          <a:xfrm rot="5400000" flipH="1" flipV="1">
            <a:off x="6540778" y="3532643"/>
            <a:ext cx="1311693" cy="73821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cxnSpLocks/>
            <a:endCxn id="29" idx="1"/>
          </p:cNvCxnSpPr>
          <p:nvPr/>
        </p:nvCxnSpPr>
        <p:spPr>
          <a:xfrm>
            <a:off x="6827520" y="4557593"/>
            <a:ext cx="738209" cy="136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cxnSpLocks/>
            <a:endCxn id="30" idx="1"/>
          </p:cNvCxnSpPr>
          <p:nvPr/>
        </p:nvCxnSpPr>
        <p:spPr>
          <a:xfrm rot="16200000" flipH="1">
            <a:off x="6527116" y="4857995"/>
            <a:ext cx="1339016" cy="73820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B583246-4C02-4B84-AE56-597C000AF36F}"/>
              </a:ext>
            </a:extLst>
          </p:cNvPr>
          <p:cNvSpPr txBox="1"/>
          <p:nvPr/>
        </p:nvSpPr>
        <p:spPr>
          <a:xfrm>
            <a:off x="8381097" y="1875860"/>
            <a:ext cx="13365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TA: Tom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CEE7C0-B937-4864-B250-B01B17D3C957}"/>
              </a:ext>
            </a:extLst>
          </p:cNvPr>
          <p:cNvSpPr/>
          <p:nvPr/>
        </p:nvSpPr>
        <p:spPr>
          <a:xfrm>
            <a:off x="5759415" y="241948"/>
            <a:ext cx="6313050" cy="12811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 have 35 minutes to Create your own sensor viewer based on your new group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0A825B-6EA4-4472-8761-B77DA396304D}"/>
              </a:ext>
            </a:extLst>
          </p:cNvPr>
          <p:cNvSpPr txBox="1"/>
          <p:nvPr/>
        </p:nvSpPr>
        <p:spPr>
          <a:xfrm>
            <a:off x="9323614" y="4085385"/>
            <a:ext cx="886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Arthur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David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Alex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0325AB-C482-4553-9649-FC314C803507}"/>
              </a:ext>
            </a:extLst>
          </p:cNvPr>
          <p:cNvSpPr txBox="1"/>
          <p:nvPr/>
        </p:nvSpPr>
        <p:spPr>
          <a:xfrm>
            <a:off x="9319810" y="5353383"/>
            <a:ext cx="141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Enzo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Charles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Matt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125DB-FC00-4B9D-A0BD-E79C8D6B6E82}"/>
              </a:ext>
            </a:extLst>
          </p:cNvPr>
          <p:cNvSpPr txBox="1"/>
          <p:nvPr/>
        </p:nvSpPr>
        <p:spPr>
          <a:xfrm>
            <a:off x="9269125" y="2738069"/>
            <a:ext cx="1625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Michael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Margaret</a:t>
            </a:r>
          </a:p>
          <a:p>
            <a:r>
              <a:rPr lang="en-US" altLang="zh-CN" sz="2000" b="1" dirty="0">
                <a:solidFill>
                  <a:srgbClr val="00B0F0"/>
                </a:solidFill>
              </a:rPr>
              <a:t>Doris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1E8199-56DA-4278-A367-784F46CD9021}"/>
              </a:ext>
            </a:extLst>
          </p:cNvPr>
          <p:cNvSpPr txBox="1"/>
          <p:nvPr/>
        </p:nvSpPr>
        <p:spPr>
          <a:xfrm>
            <a:off x="11019420" y="4087624"/>
            <a:ext cx="1053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Arthur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Charles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Margaret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4B74628-41AD-4D97-B227-CD3D061839FD}"/>
              </a:ext>
            </a:extLst>
          </p:cNvPr>
          <p:cNvSpPr txBox="1"/>
          <p:nvPr/>
        </p:nvSpPr>
        <p:spPr>
          <a:xfrm>
            <a:off x="11068322" y="5412978"/>
            <a:ext cx="95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Doris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Alex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Matt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BDFBF5E-2379-4E4D-B102-E09AB810E493}"/>
              </a:ext>
            </a:extLst>
          </p:cNvPr>
          <p:cNvSpPr txBox="1"/>
          <p:nvPr/>
        </p:nvSpPr>
        <p:spPr>
          <a:xfrm>
            <a:off x="11019420" y="2762272"/>
            <a:ext cx="1625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Michael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Enzo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David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B32DD4-6C82-4146-BA6D-EF85184BB9C7}"/>
              </a:ext>
            </a:extLst>
          </p:cNvPr>
          <p:cNvSpPr/>
          <p:nvPr/>
        </p:nvSpPr>
        <p:spPr>
          <a:xfrm>
            <a:off x="7679116" y="2476020"/>
            <a:ext cx="1476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Jigsaw groups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13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A5B4C-73F6-4032-9ADD-38775483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Reciprocal Learning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4D4C9-9EF7-426E-B5BF-0593F8FB5926}"/>
              </a:ext>
            </a:extLst>
          </p:cNvPr>
          <p:cNvSpPr/>
          <p:nvPr/>
        </p:nvSpPr>
        <p:spPr>
          <a:xfrm>
            <a:off x="142406" y="3372571"/>
            <a:ext cx="2457887" cy="111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5" name="圆角矩形 27">
            <a:extLst>
              <a:ext uri="{FF2B5EF4-FFF2-40B4-BE49-F238E27FC236}">
                <a16:creationId xmlns:a16="http://schemas.microsoft.com/office/drawing/2014/main" id="{0B47EB30-6731-4396-AAF7-68805D3A1602}"/>
              </a:ext>
            </a:extLst>
          </p:cNvPr>
          <p:cNvSpPr/>
          <p:nvPr/>
        </p:nvSpPr>
        <p:spPr>
          <a:xfrm>
            <a:off x="3338503" y="2275882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圆角矩形 28">
            <a:extLst>
              <a:ext uri="{FF2B5EF4-FFF2-40B4-BE49-F238E27FC236}">
                <a16:creationId xmlns:a16="http://schemas.microsoft.com/office/drawing/2014/main" id="{3CD52D29-A9B0-4708-9F79-742EDB5C6C21}"/>
              </a:ext>
            </a:extLst>
          </p:cNvPr>
          <p:cNvSpPr/>
          <p:nvPr/>
        </p:nvSpPr>
        <p:spPr>
          <a:xfrm>
            <a:off x="3338503" y="3601235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圆角矩形 29">
            <a:extLst>
              <a:ext uri="{FF2B5EF4-FFF2-40B4-BE49-F238E27FC236}">
                <a16:creationId xmlns:a16="http://schemas.microsoft.com/office/drawing/2014/main" id="{AD93CB6F-337C-4632-B974-FC87D792EB17}"/>
              </a:ext>
            </a:extLst>
          </p:cNvPr>
          <p:cNvSpPr/>
          <p:nvPr/>
        </p:nvSpPr>
        <p:spPr>
          <a:xfrm>
            <a:off x="3338503" y="4926589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肘形连接符 30">
            <a:extLst>
              <a:ext uri="{FF2B5EF4-FFF2-40B4-BE49-F238E27FC236}">
                <a16:creationId xmlns:a16="http://schemas.microsoft.com/office/drawing/2014/main" id="{23366B00-851D-4C6E-B707-36B2B1DEDE27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2313552" y="2886232"/>
            <a:ext cx="1311693" cy="73821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33">
            <a:extLst>
              <a:ext uri="{FF2B5EF4-FFF2-40B4-BE49-F238E27FC236}">
                <a16:creationId xmlns:a16="http://schemas.microsoft.com/office/drawing/2014/main" id="{5C9207CD-6E6F-4A73-AE22-FC2E41C1E94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600294" y="3911182"/>
            <a:ext cx="738209" cy="136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40">
            <a:extLst>
              <a:ext uri="{FF2B5EF4-FFF2-40B4-BE49-F238E27FC236}">
                <a16:creationId xmlns:a16="http://schemas.microsoft.com/office/drawing/2014/main" id="{696DAD40-4572-401E-9AF9-30996C4A052C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299890" y="4211584"/>
            <a:ext cx="1339016" cy="73820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056FB-C73F-4835-BD32-420476726353}"/>
              </a:ext>
            </a:extLst>
          </p:cNvPr>
          <p:cNvSpPr txBox="1"/>
          <p:nvPr/>
        </p:nvSpPr>
        <p:spPr>
          <a:xfrm>
            <a:off x="5096388" y="3438974"/>
            <a:ext cx="886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Arthur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David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Alex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35970E-E26B-4214-9B37-51A45D14BFD2}"/>
              </a:ext>
            </a:extLst>
          </p:cNvPr>
          <p:cNvSpPr txBox="1"/>
          <p:nvPr/>
        </p:nvSpPr>
        <p:spPr>
          <a:xfrm>
            <a:off x="5092584" y="4706972"/>
            <a:ext cx="141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Enzo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Charles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Matt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D9F489-2858-4593-82EB-B45A570E1C8B}"/>
              </a:ext>
            </a:extLst>
          </p:cNvPr>
          <p:cNvSpPr txBox="1"/>
          <p:nvPr/>
        </p:nvSpPr>
        <p:spPr>
          <a:xfrm>
            <a:off x="5041899" y="2091658"/>
            <a:ext cx="1625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Michael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Margaret</a:t>
            </a:r>
          </a:p>
          <a:p>
            <a:r>
              <a:rPr lang="en-US" altLang="zh-CN" sz="2000" b="1" dirty="0">
                <a:solidFill>
                  <a:srgbClr val="00B0F0"/>
                </a:solidFill>
              </a:rPr>
              <a:t>Doris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EE5334-EC16-45F3-9EA2-9FF704527917}"/>
              </a:ext>
            </a:extLst>
          </p:cNvPr>
          <p:cNvSpPr txBox="1"/>
          <p:nvPr/>
        </p:nvSpPr>
        <p:spPr>
          <a:xfrm>
            <a:off x="6286612" y="2987597"/>
            <a:ext cx="5757985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Assessment: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Prototype (50%): demo it works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Presentation (30%) : intuitive explanation 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Interaction(20%): audience trial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Creativity: embedded in 1-3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36B283-7ECC-4BE1-8946-29B3926930BF}"/>
              </a:ext>
            </a:extLst>
          </p:cNvPr>
          <p:cNvSpPr txBox="1"/>
          <p:nvPr/>
        </p:nvSpPr>
        <p:spPr>
          <a:xfrm>
            <a:off x="8117969" y="5391850"/>
            <a:ext cx="13365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TA: Tom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66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Lesson orientation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14924" y="2947875"/>
            <a:ext cx="274320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Stage 2: Automatic sensor viewer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50604" y="1782015"/>
            <a:ext cx="3139440" cy="891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Introduction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50604" y="2870965"/>
            <a:ext cx="3139440" cy="1001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Cooperative Learning: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Sensor + Arduino + Python</a:t>
            </a:r>
          </a:p>
        </p:txBody>
      </p:sp>
      <p:sp>
        <p:nvSpPr>
          <p:cNvPr id="39" name="矩形 38"/>
          <p:cNvSpPr/>
          <p:nvPr/>
        </p:nvSpPr>
        <p:spPr>
          <a:xfrm>
            <a:off x="3650604" y="4017917"/>
            <a:ext cx="3139440" cy="11139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50604" y="5291878"/>
            <a:ext cx="3139440" cy="1092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Presentation of </a:t>
            </a:r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your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prototype !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cxnSp>
        <p:nvCxnSpPr>
          <p:cNvPr id="42" name="肘形连接符 41"/>
          <p:cNvCxnSpPr>
            <a:stCxn id="5" idx="3"/>
            <a:endCxn id="37" idx="1"/>
          </p:cNvCxnSpPr>
          <p:nvPr/>
        </p:nvCxnSpPr>
        <p:spPr>
          <a:xfrm flipV="1">
            <a:off x="2858124" y="2227785"/>
            <a:ext cx="792480" cy="12001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5" idx="3"/>
            <a:endCxn id="38" idx="1"/>
          </p:cNvCxnSpPr>
          <p:nvPr/>
        </p:nvCxnSpPr>
        <p:spPr>
          <a:xfrm flipV="1">
            <a:off x="2858124" y="3371595"/>
            <a:ext cx="792480" cy="563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5" idx="3"/>
            <a:endCxn id="39" idx="1"/>
          </p:cNvCxnSpPr>
          <p:nvPr/>
        </p:nvCxnSpPr>
        <p:spPr>
          <a:xfrm>
            <a:off x="2858124" y="3427935"/>
            <a:ext cx="792480" cy="11469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" idx="3"/>
            <a:endCxn id="40" idx="1"/>
          </p:cNvCxnSpPr>
          <p:nvPr/>
        </p:nvCxnSpPr>
        <p:spPr>
          <a:xfrm>
            <a:off x="2858124" y="3427935"/>
            <a:ext cx="792480" cy="24102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567731" y="2896835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567731" y="3961276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41213" y="1736295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28253" y="2921228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28253" y="4246581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28253" y="5571935"/>
            <a:ext cx="1630737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Group 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1" name="肘形连接符 30"/>
          <p:cNvCxnSpPr>
            <a:cxnSpLocks/>
            <a:endCxn id="28" idx="1"/>
          </p:cNvCxnSpPr>
          <p:nvPr/>
        </p:nvCxnSpPr>
        <p:spPr>
          <a:xfrm rot="5400000" flipH="1" flipV="1">
            <a:off x="6503302" y="3531578"/>
            <a:ext cx="1311693" cy="73821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cxnSpLocks/>
            <a:endCxn id="29" idx="1"/>
          </p:cNvCxnSpPr>
          <p:nvPr/>
        </p:nvCxnSpPr>
        <p:spPr>
          <a:xfrm>
            <a:off x="6790044" y="4556528"/>
            <a:ext cx="738209" cy="136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cxnSpLocks/>
            <a:endCxn id="30" idx="1"/>
          </p:cNvCxnSpPr>
          <p:nvPr/>
        </p:nvCxnSpPr>
        <p:spPr>
          <a:xfrm rot="16200000" flipH="1">
            <a:off x="6489640" y="4856930"/>
            <a:ext cx="1339016" cy="73820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B583246-4C02-4B84-AE56-597C000AF36F}"/>
              </a:ext>
            </a:extLst>
          </p:cNvPr>
          <p:cNvSpPr txBox="1"/>
          <p:nvPr/>
        </p:nvSpPr>
        <p:spPr>
          <a:xfrm>
            <a:off x="10652173" y="4161331"/>
            <a:ext cx="13365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TA: Tom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CEE7C0-B937-4864-B250-B01B17D3C957}"/>
              </a:ext>
            </a:extLst>
          </p:cNvPr>
          <p:cNvSpPr/>
          <p:nvPr/>
        </p:nvSpPr>
        <p:spPr>
          <a:xfrm>
            <a:off x="5759415" y="241948"/>
            <a:ext cx="6313050" cy="12811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Each group has 3 minutes to present your invention! 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0A825B-6EA4-4472-8761-B77DA396304D}"/>
              </a:ext>
            </a:extLst>
          </p:cNvPr>
          <p:cNvSpPr txBox="1"/>
          <p:nvPr/>
        </p:nvSpPr>
        <p:spPr>
          <a:xfrm>
            <a:off x="9286138" y="4084320"/>
            <a:ext cx="886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Arthur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David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Alex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0325AB-C482-4553-9649-FC314C803507}"/>
              </a:ext>
            </a:extLst>
          </p:cNvPr>
          <p:cNvSpPr txBox="1"/>
          <p:nvPr/>
        </p:nvSpPr>
        <p:spPr>
          <a:xfrm>
            <a:off x="9282334" y="5352318"/>
            <a:ext cx="1411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Enzo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Charles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r>
              <a:rPr lang="en-US" altLang="zh-CN" sz="2000" b="1" dirty="0">
                <a:solidFill>
                  <a:srgbClr val="00B0F0"/>
                </a:solidFill>
              </a:rPr>
              <a:t>Matt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125DB-FC00-4B9D-A0BD-E79C8D6B6E82}"/>
              </a:ext>
            </a:extLst>
          </p:cNvPr>
          <p:cNvSpPr txBox="1"/>
          <p:nvPr/>
        </p:nvSpPr>
        <p:spPr>
          <a:xfrm>
            <a:off x="9231649" y="2737004"/>
            <a:ext cx="1625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Michael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Margaret</a:t>
            </a:r>
          </a:p>
          <a:p>
            <a:r>
              <a:rPr lang="en-US" altLang="zh-CN" sz="2000" b="1" dirty="0">
                <a:solidFill>
                  <a:srgbClr val="00B0F0"/>
                </a:solidFill>
              </a:rPr>
              <a:t>Doris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B32DD4-6C82-4146-BA6D-EF85184BB9C7}"/>
              </a:ext>
            </a:extLst>
          </p:cNvPr>
          <p:cNvSpPr/>
          <p:nvPr/>
        </p:nvSpPr>
        <p:spPr>
          <a:xfrm>
            <a:off x="7641640" y="2474955"/>
            <a:ext cx="1476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Jigsaw groups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5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Next: Arduino + Android(App Inventor)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0960" y="3345179"/>
            <a:ext cx="2712720" cy="16963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Topic 7: control</a:t>
            </a:r>
          </a:p>
          <a:p>
            <a:pPr algn="ctr"/>
            <a:r>
              <a:rPr lang="en-US" altLang="zh-CN" sz="2800" dirty="0"/>
              <a:t>STEAM PBL </a:t>
            </a:r>
          </a:p>
          <a:p>
            <a:pPr algn="ctr"/>
            <a:r>
              <a:rPr lang="en-US" altLang="zh-CN" sz="2800" dirty="0"/>
              <a:t>DIY smart control system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3749040" y="2948940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dk1"/>
                </a:solidFill>
              </a:rPr>
              <a:t>Stage 2: Automatic sensor viewer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749040" y="4127083"/>
            <a:ext cx="435864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</a:rPr>
              <a:t>Stage 3: Arduino + Android </a:t>
            </a:r>
          </a:p>
          <a:p>
            <a:pPr algn="ctr"/>
            <a:r>
              <a:rPr lang="en-US" altLang="zh-CN" sz="2400" dirty="0">
                <a:solidFill>
                  <a:schemeClr val="lt1"/>
                </a:solidFill>
              </a:rPr>
              <a:t>Wireless Remote control</a:t>
            </a:r>
            <a:endParaRPr lang="zh-CN" altLang="en-US" sz="2400" dirty="0">
              <a:solidFill>
                <a:schemeClr val="l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49040" y="5292943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4: DIY innovation</a:t>
            </a:r>
            <a:endParaRPr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3749040" y="1783080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1: self exploration of Arduino: hardware + software</a:t>
            </a:r>
            <a:endParaRPr lang="zh-CN" altLang="en-US" sz="2400" dirty="0"/>
          </a:p>
        </p:txBody>
      </p:sp>
      <p:cxnSp>
        <p:nvCxnSpPr>
          <p:cNvPr id="10" name="肘形连接符 9"/>
          <p:cNvCxnSpPr>
            <a:stCxn id="4" idx="0"/>
            <a:endCxn id="8" idx="1"/>
          </p:cNvCxnSpPr>
          <p:nvPr/>
        </p:nvCxnSpPr>
        <p:spPr>
          <a:xfrm rot="5400000" flipH="1" flipV="1">
            <a:off x="2042161" y="1638300"/>
            <a:ext cx="1082039" cy="233172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3"/>
            <a:endCxn id="5" idx="1"/>
          </p:cNvCxnSpPr>
          <p:nvPr/>
        </p:nvCxnSpPr>
        <p:spPr>
          <a:xfrm flipV="1">
            <a:off x="2773680" y="3429000"/>
            <a:ext cx="975360" cy="76433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3"/>
            <a:endCxn id="6" idx="1"/>
          </p:cNvCxnSpPr>
          <p:nvPr/>
        </p:nvCxnSpPr>
        <p:spPr>
          <a:xfrm>
            <a:off x="2773680" y="4193331"/>
            <a:ext cx="975360" cy="41381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1"/>
          </p:cNvCxnSpPr>
          <p:nvPr/>
        </p:nvCxnSpPr>
        <p:spPr>
          <a:xfrm rot="16200000" flipH="1">
            <a:off x="2217420" y="4241382"/>
            <a:ext cx="731521" cy="2331720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4739C48-058B-44D3-AAEC-28D68370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068" y="1880156"/>
            <a:ext cx="3956932" cy="293004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6A2C2D3-5850-405D-8C79-87BCABB507C7}"/>
              </a:ext>
            </a:extLst>
          </p:cNvPr>
          <p:cNvSpPr txBox="1"/>
          <p:nvPr/>
        </p:nvSpPr>
        <p:spPr>
          <a:xfrm>
            <a:off x="9083040" y="4930188"/>
            <a:ext cx="2323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Smart phone + smart control </a:t>
            </a:r>
            <a:endParaRPr lang="zh-CN" altLang="en-US" sz="28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F9139A-D012-419A-8B77-9B0839D401BE}"/>
              </a:ext>
            </a:extLst>
          </p:cNvPr>
          <p:cNvSpPr/>
          <p:nvPr/>
        </p:nvSpPr>
        <p:spPr>
          <a:xfrm>
            <a:off x="8361681" y="5883731"/>
            <a:ext cx="370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https://create.arduino.cc/projecthub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5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 orientation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0960" y="3345179"/>
            <a:ext cx="2712720" cy="16963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Topic 7: control</a:t>
            </a:r>
          </a:p>
          <a:p>
            <a:pPr algn="ctr"/>
            <a:r>
              <a:rPr lang="en-US" altLang="zh-CN" sz="2800" dirty="0"/>
              <a:t>STEAM PBL </a:t>
            </a:r>
          </a:p>
          <a:p>
            <a:pPr algn="ctr"/>
            <a:r>
              <a:rPr lang="en-US" altLang="zh-CN" sz="2800" dirty="0"/>
              <a:t>DIY smart control system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3749040" y="2948940"/>
            <a:ext cx="435864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2: Automatic sensor viewer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3749040" y="4127083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3: Arduino + Android </a:t>
            </a:r>
          </a:p>
          <a:p>
            <a:pPr algn="ctr"/>
            <a:r>
              <a:rPr lang="en-US" altLang="zh-CN" sz="2400" dirty="0"/>
              <a:t>Wireless Remote control</a:t>
            </a:r>
            <a:endParaRPr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3749040" y="5292943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4: DIY innovation</a:t>
            </a:r>
            <a:endParaRPr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3749040" y="1783080"/>
            <a:ext cx="435864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Stage 1: self exploration of Arduino: hardware + software</a:t>
            </a:r>
            <a:endParaRPr lang="zh-CN" altLang="en-US" sz="2400" dirty="0"/>
          </a:p>
        </p:txBody>
      </p:sp>
      <p:cxnSp>
        <p:nvCxnSpPr>
          <p:cNvPr id="10" name="肘形连接符 9"/>
          <p:cNvCxnSpPr>
            <a:stCxn id="4" idx="0"/>
            <a:endCxn id="8" idx="1"/>
          </p:cNvCxnSpPr>
          <p:nvPr/>
        </p:nvCxnSpPr>
        <p:spPr>
          <a:xfrm rot="5400000" flipH="1" flipV="1">
            <a:off x="2042161" y="1638300"/>
            <a:ext cx="1082039" cy="233172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4" idx="3"/>
            <a:endCxn id="5" idx="1"/>
          </p:cNvCxnSpPr>
          <p:nvPr/>
        </p:nvCxnSpPr>
        <p:spPr>
          <a:xfrm flipV="1">
            <a:off x="2773680" y="3429000"/>
            <a:ext cx="975360" cy="76433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4" idx="3"/>
            <a:endCxn id="6" idx="1"/>
          </p:cNvCxnSpPr>
          <p:nvPr/>
        </p:nvCxnSpPr>
        <p:spPr>
          <a:xfrm>
            <a:off x="2773680" y="4193331"/>
            <a:ext cx="975360" cy="41381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4" idx="2"/>
            <a:endCxn id="7" idx="1"/>
          </p:cNvCxnSpPr>
          <p:nvPr/>
        </p:nvCxnSpPr>
        <p:spPr>
          <a:xfrm rot="16200000" flipH="1">
            <a:off x="2217420" y="4241382"/>
            <a:ext cx="731521" cy="2331720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900160" y="1783080"/>
            <a:ext cx="313944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Introduction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00160" y="2872030"/>
            <a:ext cx="3139440" cy="1001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Cooperative Learning: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rgbClr val="0070C0"/>
                </a:solidFill>
                <a:ea typeface="黑体" pitchFamily="2" charset="-122"/>
              </a:rPr>
              <a:t>Sensor + Arduino + Python</a:t>
            </a:r>
          </a:p>
        </p:txBody>
      </p:sp>
      <p:sp>
        <p:nvSpPr>
          <p:cNvPr id="39" name="矩形 38"/>
          <p:cNvSpPr/>
          <p:nvPr/>
        </p:nvSpPr>
        <p:spPr>
          <a:xfrm>
            <a:off x="8900160" y="4018982"/>
            <a:ext cx="3139440" cy="111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rgbClr val="0070C0"/>
                </a:solidFill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rgbClr val="0070C0"/>
              </a:solidFill>
              <a:ea typeface="黑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00160" y="5292943"/>
            <a:ext cx="3139440" cy="1092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Presentation of your prototype !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cxnSp>
        <p:nvCxnSpPr>
          <p:cNvPr id="42" name="肘形连接符 41"/>
          <p:cNvCxnSpPr>
            <a:stCxn id="5" idx="3"/>
            <a:endCxn id="37" idx="1"/>
          </p:cNvCxnSpPr>
          <p:nvPr/>
        </p:nvCxnSpPr>
        <p:spPr>
          <a:xfrm flipV="1">
            <a:off x="8107680" y="2228850"/>
            <a:ext cx="792480" cy="12001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5" idx="3"/>
            <a:endCxn id="38" idx="1"/>
          </p:cNvCxnSpPr>
          <p:nvPr/>
        </p:nvCxnSpPr>
        <p:spPr>
          <a:xfrm flipV="1">
            <a:off x="8107680" y="3372660"/>
            <a:ext cx="792480" cy="563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5" idx="3"/>
            <a:endCxn id="39" idx="1"/>
          </p:cNvCxnSpPr>
          <p:nvPr/>
        </p:nvCxnSpPr>
        <p:spPr>
          <a:xfrm>
            <a:off x="8107680" y="3429000"/>
            <a:ext cx="792480" cy="11469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" idx="3"/>
            <a:endCxn id="40" idx="1"/>
          </p:cNvCxnSpPr>
          <p:nvPr/>
        </p:nvCxnSpPr>
        <p:spPr>
          <a:xfrm>
            <a:off x="8107680" y="3429000"/>
            <a:ext cx="792480" cy="24102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817287" y="289790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817287" y="3962341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817286" y="5372893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790769" y="173736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0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 system</a:t>
            </a:r>
            <a:endParaRPr lang="zh-CN" altLang="en-US" dirty="0"/>
          </a:p>
        </p:txBody>
      </p:sp>
      <p:sp>
        <p:nvSpPr>
          <p:cNvPr id="5" name="Rectangle 6"/>
          <p:cNvSpPr/>
          <p:nvPr/>
        </p:nvSpPr>
        <p:spPr>
          <a:xfrm>
            <a:off x="4695512" y="2890361"/>
            <a:ext cx="2362200" cy="381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Internal memory</a:t>
            </a:r>
          </a:p>
        </p:txBody>
      </p:sp>
      <p:sp>
        <p:nvSpPr>
          <p:cNvPr id="6" name="Rectangle 7"/>
          <p:cNvSpPr/>
          <p:nvPr/>
        </p:nvSpPr>
        <p:spPr>
          <a:xfrm>
            <a:off x="2409512" y="3880961"/>
            <a:ext cx="2133600" cy="381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Input device</a:t>
            </a:r>
          </a:p>
        </p:txBody>
      </p:sp>
      <p:sp>
        <p:nvSpPr>
          <p:cNvPr id="7" name="Rectangle 8"/>
          <p:cNvSpPr/>
          <p:nvPr/>
        </p:nvSpPr>
        <p:spPr>
          <a:xfrm>
            <a:off x="7210112" y="3880961"/>
            <a:ext cx="2057400" cy="381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 device</a:t>
            </a:r>
          </a:p>
        </p:txBody>
      </p:sp>
      <p:sp>
        <p:nvSpPr>
          <p:cNvPr id="8" name="Rectangle 9"/>
          <p:cNvSpPr/>
          <p:nvPr/>
        </p:nvSpPr>
        <p:spPr>
          <a:xfrm>
            <a:off x="4695512" y="4795361"/>
            <a:ext cx="2362200" cy="76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Backing </a:t>
            </a:r>
          </a:p>
          <a:p>
            <a:pPr algn="ctr"/>
            <a:r>
              <a:rPr lang="en-US" sz="2400" dirty="0"/>
              <a:t>storage device</a:t>
            </a:r>
          </a:p>
        </p:txBody>
      </p:sp>
      <p:sp>
        <p:nvSpPr>
          <p:cNvPr id="9" name="Rectangle 10"/>
          <p:cNvSpPr/>
          <p:nvPr/>
        </p:nvSpPr>
        <p:spPr>
          <a:xfrm>
            <a:off x="5000312" y="3746190"/>
            <a:ext cx="1752600" cy="5919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0" name="Right Arrow 11"/>
          <p:cNvSpPr/>
          <p:nvPr/>
        </p:nvSpPr>
        <p:spPr>
          <a:xfrm>
            <a:off x="4592016" y="3970809"/>
            <a:ext cx="3048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2"/>
          <p:cNvSpPr/>
          <p:nvPr/>
        </p:nvSpPr>
        <p:spPr>
          <a:xfrm>
            <a:off x="6815464" y="3984457"/>
            <a:ext cx="3048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3"/>
          <p:cNvSpPr/>
          <p:nvPr/>
        </p:nvSpPr>
        <p:spPr>
          <a:xfrm rot="5400000">
            <a:off x="5528949" y="3390423"/>
            <a:ext cx="285750" cy="1809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4"/>
          <p:cNvSpPr/>
          <p:nvPr/>
        </p:nvSpPr>
        <p:spPr>
          <a:xfrm rot="5400000">
            <a:off x="5522269" y="4466749"/>
            <a:ext cx="285750" cy="18097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5"/>
          <p:cNvSpPr/>
          <p:nvPr/>
        </p:nvSpPr>
        <p:spPr>
          <a:xfrm rot="16200000">
            <a:off x="6008147" y="4462699"/>
            <a:ext cx="286251" cy="18957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6"/>
          <p:cNvSpPr/>
          <p:nvPr/>
        </p:nvSpPr>
        <p:spPr>
          <a:xfrm rot="16200000">
            <a:off x="6008894" y="3387151"/>
            <a:ext cx="286251" cy="18957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7"/>
          <p:cNvSpPr/>
          <p:nvPr/>
        </p:nvSpPr>
        <p:spPr>
          <a:xfrm>
            <a:off x="2118360" y="2141220"/>
            <a:ext cx="7391400" cy="3545822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20"/>
          <p:cNvSpPr/>
          <p:nvPr/>
        </p:nvSpPr>
        <p:spPr>
          <a:xfrm>
            <a:off x="2194560" y="3477562"/>
            <a:ext cx="2397456" cy="11020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7"/>
          <p:cNvSpPr/>
          <p:nvPr/>
        </p:nvSpPr>
        <p:spPr>
          <a:xfrm>
            <a:off x="3409097" y="2743200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entury Schoolbook" pitchFamily="18" charset="0"/>
                <a:ea typeface="黑体" pitchFamily="49" charset="-122"/>
              </a:rPr>
              <a:t>Processing</a:t>
            </a:r>
            <a:endParaRPr lang="en-US" sz="240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6152297" y="2743200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entury Schoolbook" pitchFamily="18" charset="0"/>
                <a:ea typeface="黑体" pitchFamily="49" charset="-122"/>
              </a:rPr>
              <a:t>Storage</a:t>
            </a:r>
            <a:endParaRPr lang="en-US" sz="240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38" name="Straight Arrow Connector 24"/>
          <p:cNvCxnSpPr/>
          <p:nvPr/>
        </p:nvCxnSpPr>
        <p:spPr>
          <a:xfrm>
            <a:off x="4996480" y="3316703"/>
            <a:ext cx="618323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tailEnd type="arrow"/>
          </a:ln>
          <a:effectLst/>
        </p:spPr>
      </p:cxnSp>
      <p:cxnSp>
        <p:nvCxnSpPr>
          <p:cNvPr id="39" name="Straight Arrow Connector 26"/>
          <p:cNvCxnSpPr/>
          <p:nvPr/>
        </p:nvCxnSpPr>
        <p:spPr>
          <a:xfrm flipH="1">
            <a:off x="4980936" y="4114800"/>
            <a:ext cx="618323" cy="0"/>
          </a:xfrm>
          <a:prstGeom prst="straightConnector1">
            <a:avLst/>
          </a:prstGeom>
          <a:noFill/>
          <a:ln w="38100" cap="flat" cmpd="sng" algn="ctr">
            <a:solidFill>
              <a:srgbClr val="00B0F0"/>
            </a:solidFill>
            <a:prstDash val="solid"/>
            <a:tailEnd type="arrow"/>
          </a:ln>
          <a:effectLst/>
        </p:spPr>
      </p:cxnSp>
      <p:pic>
        <p:nvPicPr>
          <p:cNvPr id="40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78" y="3104751"/>
            <a:ext cx="1182306" cy="101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72"/>
          <p:cNvSpPr/>
          <p:nvPr/>
        </p:nvSpPr>
        <p:spPr>
          <a:xfrm>
            <a:off x="2651761" y="1142802"/>
            <a:ext cx="5410200" cy="1279256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42" name="Rectangle 73"/>
          <p:cNvSpPr/>
          <p:nvPr/>
        </p:nvSpPr>
        <p:spPr>
          <a:xfrm>
            <a:off x="1402667" y="2771777"/>
            <a:ext cx="3710744" cy="163258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43" name="Rectangle 75"/>
          <p:cNvSpPr/>
          <p:nvPr/>
        </p:nvSpPr>
        <p:spPr>
          <a:xfrm>
            <a:off x="5599258" y="2771778"/>
            <a:ext cx="4367701" cy="1692910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44" name="Rectangle 76"/>
          <p:cNvSpPr/>
          <p:nvPr/>
        </p:nvSpPr>
        <p:spPr>
          <a:xfrm>
            <a:off x="2651761" y="4966370"/>
            <a:ext cx="5486399" cy="1312637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6576047" y="1226113"/>
            <a:ext cx="1345532" cy="681335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Physical world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46" name="右箭头 45"/>
          <p:cNvSpPr/>
          <p:nvPr/>
        </p:nvSpPr>
        <p:spPr bwMode="auto">
          <a:xfrm flipH="1">
            <a:off x="5333103" y="1066800"/>
            <a:ext cx="589260" cy="1041457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085497" y="1389002"/>
            <a:ext cx="1249495" cy="381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Sensor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pic>
        <p:nvPicPr>
          <p:cNvPr id="48" name="Picture 2" descr="http://ts3.mm.bing.net/th?id=HN.608001965951943840&amp;pid=1.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66" y="2889751"/>
            <a:ext cx="1862174" cy="13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4dd34f22663229aedc9f-f25e5af506250707bee41d12ee1175f7.ssl.cf2.rackcdn.com/20428DA4-4748-4F3D-ADA3-BDDE300B35A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06" y="2821343"/>
            <a:ext cx="2110687" cy="15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圆角矩形 49"/>
          <p:cNvSpPr/>
          <p:nvPr/>
        </p:nvSpPr>
        <p:spPr bwMode="auto">
          <a:xfrm>
            <a:off x="6564028" y="5251833"/>
            <a:ext cx="1345532" cy="681335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Physical world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51" name="右箭头 50"/>
          <p:cNvSpPr/>
          <p:nvPr/>
        </p:nvSpPr>
        <p:spPr bwMode="auto">
          <a:xfrm>
            <a:off x="5489450" y="5037444"/>
            <a:ext cx="533400" cy="111011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5131402" y="5388433"/>
            <a:ext cx="1249495" cy="381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Actuator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53" name="下箭头 52"/>
          <p:cNvSpPr/>
          <p:nvPr/>
        </p:nvSpPr>
        <p:spPr bwMode="auto">
          <a:xfrm>
            <a:off x="3824281" y="2296622"/>
            <a:ext cx="478922" cy="475155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54" name="下箭头 53"/>
          <p:cNvSpPr/>
          <p:nvPr/>
        </p:nvSpPr>
        <p:spPr bwMode="auto">
          <a:xfrm>
            <a:off x="3949664" y="4766092"/>
            <a:ext cx="478922" cy="461617"/>
          </a:xfrm>
          <a:prstGeom prst="downArrow">
            <a:avLst/>
          </a:prstGeom>
          <a:solidFill>
            <a:sysClr val="window" lastClr="FFFFFF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7701371" y="1601454"/>
            <a:ext cx="2524324" cy="711971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Analogue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 signal: smoothly changing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432408" y="3195349"/>
            <a:ext cx="2209800" cy="665926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white"/>
                </a:solidFill>
                <a:latin typeface="Arial" charset="0"/>
                <a:ea typeface="黑体" pitchFamily="2" charset="-122"/>
              </a:rPr>
              <a:t>Digital signal: step-valued</a:t>
            </a:r>
            <a:endParaRPr lang="zh-CN" altLang="en-US" sz="2000" b="1" dirty="0">
              <a:solidFill>
                <a:prstClr val="white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7811170" y="5567036"/>
            <a:ext cx="2524324" cy="711971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Analogue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 signal: smoothly changing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2952286" y="1188078"/>
            <a:ext cx="2159706" cy="10558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nalog to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igital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onverter 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082854" y="5167959"/>
            <a:ext cx="2159706" cy="1055800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igital to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 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nalog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onverter 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sp>
        <p:nvSpPr>
          <p:cNvPr id="60" name="Rectangle 7"/>
          <p:cNvSpPr/>
          <p:nvPr/>
        </p:nvSpPr>
        <p:spPr>
          <a:xfrm>
            <a:off x="5756149" y="1951483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entury Schoolbook" pitchFamily="18" charset="0"/>
                <a:ea typeface="黑体" pitchFamily="49" charset="-122"/>
              </a:rPr>
              <a:t>Input</a:t>
            </a:r>
            <a:endParaRPr lang="en-US" sz="240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1" name="Rectangle 7"/>
          <p:cNvSpPr/>
          <p:nvPr/>
        </p:nvSpPr>
        <p:spPr>
          <a:xfrm>
            <a:off x="5935650" y="5862935"/>
            <a:ext cx="121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entury Schoolbook" pitchFamily="18" charset="0"/>
                <a:ea typeface="黑体" pitchFamily="49" charset="-122"/>
              </a:rPr>
              <a:t>Output</a:t>
            </a:r>
            <a:endParaRPr lang="en-US" sz="240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7" t="49622" r="5210" b="4767"/>
          <a:stretch/>
        </p:blipFill>
        <p:spPr bwMode="auto">
          <a:xfrm>
            <a:off x="4820320" y="3554435"/>
            <a:ext cx="2022440" cy="13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8" t="3859" r="5909" b="53213"/>
          <a:stretch/>
        </p:blipFill>
        <p:spPr bwMode="auto">
          <a:xfrm>
            <a:off x="1385384" y="1203360"/>
            <a:ext cx="1875976" cy="115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32" y="3170019"/>
            <a:ext cx="896353" cy="71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 descr="http://ts1.mm.bing.net/th?&amp;id=HN.608039186139713323&amp;w=300&amp;h=300&amp;c=0&amp;pid=1.9&amp;rs=0&amp;p=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6" b="15905"/>
          <a:stretch/>
        </p:blipFill>
        <p:spPr bwMode="auto">
          <a:xfrm>
            <a:off x="6890201" y="3684954"/>
            <a:ext cx="155119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圆角矩形 65"/>
          <p:cNvSpPr/>
          <p:nvPr/>
        </p:nvSpPr>
        <p:spPr bwMode="auto">
          <a:xfrm>
            <a:off x="3407587" y="4082619"/>
            <a:ext cx="1494434" cy="681335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黑体" pitchFamily="2" charset="-122"/>
                <a:cs typeface="+mn-cs"/>
              </a:rPr>
              <a:t>Computer Output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黑体" pitchFamily="2" charset="-122"/>
              <a:cs typeface="+mn-cs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8" t="3859" r="5909" b="62085"/>
          <a:stretch/>
        </p:blipFill>
        <p:spPr bwMode="auto">
          <a:xfrm>
            <a:off x="8261036" y="4966370"/>
            <a:ext cx="1875976" cy="48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左右箭头 67"/>
          <p:cNvSpPr/>
          <p:nvPr/>
        </p:nvSpPr>
        <p:spPr>
          <a:xfrm>
            <a:off x="4797623" y="3101780"/>
            <a:ext cx="1143000" cy="417521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7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control system: STEAM PBL</a:t>
            </a:r>
            <a:endParaRPr lang="zh-CN" altLang="en-US" dirty="0"/>
          </a:p>
        </p:txBody>
      </p:sp>
      <p:pic>
        <p:nvPicPr>
          <p:cNvPr id="5" name="Picture 6" descr="http://www.healthcare.philips.com/pwc_hc/main/shared/Assets/Images/Publications/medicamundi/giuliano4_lr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9485" y="3488808"/>
            <a:ext cx="3724675" cy="2786058"/>
          </a:xfrm>
          <a:prstGeom prst="rect">
            <a:avLst/>
          </a:prstGeom>
          <a:noFill/>
        </p:spPr>
      </p:pic>
      <p:sp>
        <p:nvSpPr>
          <p:cNvPr id="6" name="矩形 10"/>
          <p:cNvSpPr/>
          <p:nvPr/>
        </p:nvSpPr>
        <p:spPr bwMode="auto">
          <a:xfrm>
            <a:off x="2971800" y="1829463"/>
            <a:ext cx="6000760" cy="500066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Monitoring hospital patients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7" name="矩形 16"/>
          <p:cNvSpPr/>
          <p:nvPr/>
        </p:nvSpPr>
        <p:spPr bwMode="auto">
          <a:xfrm>
            <a:off x="2971768" y="2400967"/>
            <a:ext cx="6072230" cy="7858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24000" indent="-365125"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zh-CN" b="1" dirty="0"/>
              <a:t>How equipment monitors vital signs</a:t>
            </a:r>
          </a:p>
          <a:p>
            <a:pPr marL="324000" indent="-365125"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zh-CN" b="1" dirty="0"/>
              <a:t>How the system knows when to notify doctor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3994772" y="3345932"/>
            <a:ext cx="2500330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Temperature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994772" y="3903148"/>
            <a:ext cx="2500330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Pulse rate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994772" y="4460364"/>
            <a:ext cx="2500330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Blood oxygenation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994772" y="5017580"/>
            <a:ext cx="2500330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Blood pressure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994772" y="5574796"/>
            <a:ext cx="2500330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Respiratory rate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994772" y="6132014"/>
            <a:ext cx="2500329" cy="500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Electro-cardiogram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cxnSp>
        <p:nvCxnSpPr>
          <p:cNvPr id="14" name="直接箭头连接符 13"/>
          <p:cNvCxnSpPr>
            <a:endCxn id="8" idx="1"/>
          </p:cNvCxnSpPr>
          <p:nvPr/>
        </p:nvCxnSpPr>
        <p:spPr bwMode="auto">
          <a:xfrm>
            <a:off x="3566176" y="3595965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>
            <a:off x="3566144" y="4130162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>
            <a:off x="3566144" y="4703254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>
            <a:off x="3566144" y="5273170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>
            <a:off x="3566144" y="5773236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/>
          <p:cNvCxnSpPr/>
          <p:nvPr/>
        </p:nvCxnSpPr>
        <p:spPr bwMode="auto">
          <a:xfrm>
            <a:off x="3566144" y="6344740"/>
            <a:ext cx="428596" cy="158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圆角矩形 19"/>
          <p:cNvSpPr/>
          <p:nvPr/>
        </p:nvSpPr>
        <p:spPr bwMode="auto">
          <a:xfrm>
            <a:off x="1280160" y="3345932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Temperature sensor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280160" y="3903148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Infrared sensor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1280160" y="5574796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Stretch sensor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1280160" y="6132014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chest electrodes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1280160" y="4460364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visible light sensor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1280160" y="5017580"/>
            <a:ext cx="250033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Arial" charset="0"/>
                <a:ea typeface="黑体" pitchFamily="2" charset="-122"/>
              </a:rPr>
              <a:t>Pressure sensor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31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control system: STEAM PBL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29" y="1609111"/>
            <a:ext cx="9199661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25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control system: STEAM PBL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508760" y="1798320"/>
            <a:ext cx="8671560" cy="173736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Aim: DIY your own </a:t>
            </a:r>
            <a:r>
              <a:rPr lang="en-US" altLang="zh-CN" sz="3600" b="1" dirty="0"/>
              <a:t>smart</a:t>
            </a:r>
            <a:r>
              <a:rPr lang="en-US" altLang="zh-CN" sz="3600" dirty="0"/>
              <a:t> </a:t>
            </a:r>
            <a:r>
              <a:rPr lang="en-US" altLang="zh-CN" sz="2800" dirty="0"/>
              <a:t>control system</a:t>
            </a:r>
          </a:p>
          <a:p>
            <a:pPr algn="ctr"/>
            <a:r>
              <a:rPr lang="en-US" altLang="zh-CN" sz="2800" dirty="0"/>
              <a:t>Prototype: Software and hardware</a:t>
            </a:r>
          </a:p>
          <a:p>
            <a:pPr algn="ctr"/>
            <a:r>
              <a:rPr lang="en-US" altLang="zh-CN" sz="2800" dirty="0"/>
              <a:t>Assessment: Demo for investing! </a:t>
            </a:r>
            <a:endParaRPr lang="zh-CN" altLang="en-US" sz="2800" dirty="0"/>
          </a:p>
        </p:txBody>
      </p:sp>
      <p:sp>
        <p:nvSpPr>
          <p:cNvPr id="5" name="圆角矩形 4"/>
          <p:cNvSpPr/>
          <p:nvPr/>
        </p:nvSpPr>
        <p:spPr>
          <a:xfrm>
            <a:off x="320040" y="3672840"/>
            <a:ext cx="2087880" cy="256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Science:</a:t>
            </a:r>
          </a:p>
          <a:p>
            <a:pPr algn="ctr"/>
            <a:r>
              <a:rPr lang="en-US" altLang="zh-CN" dirty="0"/>
              <a:t>Control science</a:t>
            </a:r>
            <a:br>
              <a:rPr lang="en-US" altLang="zh-CN" dirty="0"/>
            </a:br>
            <a:r>
              <a:rPr lang="en-US" altLang="zh-CN" dirty="0"/>
              <a:t>feedback</a:t>
            </a:r>
          </a:p>
          <a:p>
            <a:pPr algn="ctr"/>
            <a:r>
              <a:rPr lang="en-US" altLang="zh-CN" dirty="0"/>
              <a:t>Analog digital conversion</a:t>
            </a:r>
          </a:p>
          <a:p>
            <a:pPr algn="ctr"/>
            <a:r>
              <a:rPr lang="en-US" altLang="zh-CN" dirty="0"/>
              <a:t>Physics: circuits and sensors</a:t>
            </a:r>
          </a:p>
          <a:p>
            <a:pPr algn="ctr"/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613660" y="3672840"/>
            <a:ext cx="2087880" cy="256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Technology: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Communication technology:</a:t>
            </a:r>
            <a:br>
              <a:rPr lang="en-US" altLang="zh-CN" dirty="0"/>
            </a:br>
            <a:r>
              <a:rPr lang="en-US" altLang="zh-CN" dirty="0"/>
              <a:t>Serial</a:t>
            </a:r>
          </a:p>
          <a:p>
            <a:pPr algn="ctr"/>
            <a:br>
              <a:rPr lang="en-US" altLang="zh-CN" dirty="0"/>
            </a:br>
            <a:r>
              <a:rPr lang="en-US" altLang="zh-CN" dirty="0"/>
              <a:t>programming</a:t>
            </a:r>
          </a:p>
          <a:p>
            <a:pPr algn="ctr"/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983480" y="3672840"/>
            <a:ext cx="2087880" cy="256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Engineering: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Building prototype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Electronics</a:t>
            </a:r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7353300" y="3672840"/>
            <a:ext cx="2087880" cy="256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Art: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Creativity and life hacker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723120" y="3672840"/>
            <a:ext cx="2087880" cy="2560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Math: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Logic</a:t>
            </a:r>
            <a:br>
              <a:rPr lang="en-US" altLang="zh-CN" dirty="0"/>
            </a:br>
            <a:r>
              <a:rPr lang="en-US" altLang="zh-CN" dirty="0"/>
              <a:t>calculation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Mapping and 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22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sensor viewer: 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Stage 1: task</a:t>
            </a:r>
            <a:endParaRPr lang="zh-CN" altLang="en-US" dirty="0"/>
          </a:p>
        </p:txBody>
      </p:sp>
      <p:pic>
        <p:nvPicPr>
          <p:cNvPr id="4" name="Arduino real-time plot using Python Matplotli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" y="152399"/>
            <a:ext cx="11597640" cy="65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1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 orientation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52400" y="2948940"/>
            <a:ext cx="2743200" cy="96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Stage 2: Automatic sensor viewer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88080" y="1783080"/>
            <a:ext cx="3139440" cy="891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Introduction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88080" y="2872030"/>
            <a:ext cx="3139440" cy="1001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Cooperative Learning: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rgbClr val="0070C0"/>
                </a:solidFill>
                <a:ea typeface="黑体" pitchFamily="2" charset="-122"/>
              </a:rPr>
              <a:t>Sensor + Arduino + Python</a:t>
            </a:r>
          </a:p>
        </p:txBody>
      </p:sp>
      <p:sp>
        <p:nvSpPr>
          <p:cNvPr id="39" name="矩形 38"/>
          <p:cNvSpPr/>
          <p:nvPr/>
        </p:nvSpPr>
        <p:spPr>
          <a:xfrm>
            <a:off x="3688080" y="4018982"/>
            <a:ext cx="3139440" cy="11139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Reciprocal Learning and practice </a:t>
            </a:r>
          </a:p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a typeface="黑体" pitchFamily="2" charset="-122"/>
              </a:rPr>
              <a:t>3 developing groups</a:t>
            </a:r>
            <a:endParaRPr lang="zh-CN" altLang="en-US" sz="2000" b="1" dirty="0">
              <a:solidFill>
                <a:schemeClr val="tx1"/>
              </a:solidFill>
              <a:ea typeface="黑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88080" y="5292943"/>
            <a:ext cx="3139440" cy="10926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>
              <a:lnSpc>
                <a:spcPts val="2000"/>
              </a:lnSpc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Presentation of your prototype !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</a:endParaRPr>
          </a:p>
        </p:txBody>
      </p:sp>
      <p:cxnSp>
        <p:nvCxnSpPr>
          <p:cNvPr id="42" name="肘形连接符 41"/>
          <p:cNvCxnSpPr>
            <a:stCxn id="5" idx="3"/>
            <a:endCxn id="37" idx="1"/>
          </p:cNvCxnSpPr>
          <p:nvPr/>
        </p:nvCxnSpPr>
        <p:spPr>
          <a:xfrm flipV="1">
            <a:off x="2895600" y="2228850"/>
            <a:ext cx="792480" cy="120015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5" idx="3"/>
            <a:endCxn id="38" idx="1"/>
          </p:cNvCxnSpPr>
          <p:nvPr/>
        </p:nvCxnSpPr>
        <p:spPr>
          <a:xfrm flipV="1">
            <a:off x="2895600" y="3372660"/>
            <a:ext cx="792480" cy="563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5" idx="3"/>
            <a:endCxn id="39" idx="1"/>
          </p:cNvCxnSpPr>
          <p:nvPr/>
        </p:nvCxnSpPr>
        <p:spPr>
          <a:xfrm>
            <a:off x="2895600" y="3429000"/>
            <a:ext cx="792480" cy="11469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" idx="3"/>
            <a:endCxn id="40" idx="1"/>
          </p:cNvCxnSpPr>
          <p:nvPr/>
        </p:nvCxnSpPr>
        <p:spPr>
          <a:xfrm>
            <a:off x="2895600" y="3429000"/>
            <a:ext cx="792480" cy="24102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05207" y="289790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05207" y="3962341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35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05206" y="5372893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15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78689" y="1737360"/>
            <a:ext cx="136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 minutes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565729" y="1737360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1: Sensors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565729" y="3062713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2: Arduino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565729" y="4388067"/>
            <a:ext cx="2743200" cy="64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Topic 3: Python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1" name="肘形连接符 30"/>
          <p:cNvCxnSpPr>
            <a:stCxn id="38" idx="3"/>
            <a:endCxn id="28" idx="1"/>
          </p:cNvCxnSpPr>
          <p:nvPr/>
        </p:nvCxnSpPr>
        <p:spPr>
          <a:xfrm flipV="1">
            <a:off x="6827520" y="2060968"/>
            <a:ext cx="738209" cy="13116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8" idx="3"/>
            <a:endCxn id="29" idx="1"/>
          </p:cNvCxnSpPr>
          <p:nvPr/>
        </p:nvCxnSpPr>
        <p:spPr>
          <a:xfrm>
            <a:off x="6827520" y="3372660"/>
            <a:ext cx="738209" cy="136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8" idx="3"/>
            <a:endCxn id="30" idx="1"/>
          </p:cNvCxnSpPr>
          <p:nvPr/>
        </p:nvCxnSpPr>
        <p:spPr>
          <a:xfrm>
            <a:off x="6827520" y="3372660"/>
            <a:ext cx="738209" cy="133901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BA9484-B039-4C68-96F5-E2F090E41692}"/>
              </a:ext>
            </a:extLst>
          </p:cNvPr>
          <p:cNvSpPr txBox="1"/>
          <p:nvPr/>
        </p:nvSpPr>
        <p:spPr>
          <a:xfrm>
            <a:off x="10520614" y="2924655"/>
            <a:ext cx="1053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Arthur</a:t>
            </a:r>
          </a:p>
          <a:p>
            <a:r>
              <a:rPr lang="en-US" altLang="zh-CN" dirty="0"/>
              <a:t>Charles</a:t>
            </a:r>
          </a:p>
          <a:p>
            <a:r>
              <a:rPr lang="en-US" altLang="zh-CN" dirty="0"/>
              <a:t>Margaret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F79384-00DE-4F82-B758-A19A1012BA5C}"/>
              </a:ext>
            </a:extLst>
          </p:cNvPr>
          <p:cNvSpPr txBox="1"/>
          <p:nvPr/>
        </p:nvSpPr>
        <p:spPr>
          <a:xfrm>
            <a:off x="10569516" y="4250009"/>
            <a:ext cx="95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Doris</a:t>
            </a:r>
          </a:p>
          <a:p>
            <a:r>
              <a:rPr lang="en-US" altLang="zh-CN" dirty="0"/>
              <a:t>Alex</a:t>
            </a:r>
          </a:p>
          <a:p>
            <a:r>
              <a:rPr lang="en-US" altLang="zh-CN" dirty="0"/>
              <a:t>Matt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2CF338-0D8C-4A63-9621-0D372C23FDCE}"/>
              </a:ext>
            </a:extLst>
          </p:cNvPr>
          <p:cNvSpPr txBox="1"/>
          <p:nvPr/>
        </p:nvSpPr>
        <p:spPr>
          <a:xfrm>
            <a:off x="10520614" y="1599303"/>
            <a:ext cx="1625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Michael</a:t>
            </a:r>
          </a:p>
          <a:p>
            <a:r>
              <a:rPr lang="en-US" altLang="zh-CN" dirty="0"/>
              <a:t>Enzo</a:t>
            </a:r>
          </a:p>
          <a:p>
            <a:r>
              <a:rPr lang="en-US" altLang="zh-CN" dirty="0"/>
              <a:t>David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583246-4C02-4B84-AE56-597C000AF36F}"/>
              </a:ext>
            </a:extLst>
          </p:cNvPr>
          <p:cNvSpPr txBox="1"/>
          <p:nvPr/>
        </p:nvSpPr>
        <p:spPr>
          <a:xfrm>
            <a:off x="9084835" y="5451811"/>
            <a:ext cx="133652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TA: Tom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491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459</TotalTime>
  <Words>915</Words>
  <Application>Microsoft Office PowerPoint</Application>
  <PresentationFormat>宽屏</PresentationFormat>
  <Paragraphs>279</Paragraphs>
  <Slides>17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黑体</vt:lpstr>
      <vt:lpstr>宋体</vt:lpstr>
      <vt:lpstr>Arial</vt:lpstr>
      <vt:lpstr>Calibri</vt:lpstr>
      <vt:lpstr>Calibri Light</vt:lpstr>
      <vt:lpstr>Century Schoolbook</vt:lpstr>
      <vt:lpstr>回顾</vt:lpstr>
      <vt:lpstr>Topic 7: Control STEAM PBL —— DIY smart control system: part 1 Automatic sensor viewer</vt:lpstr>
      <vt:lpstr>Lesson orientation</vt:lpstr>
      <vt:lpstr>Computer system</vt:lpstr>
      <vt:lpstr>PowerPoint 演示文稿</vt:lpstr>
      <vt:lpstr>Smart control system: STEAM PBL</vt:lpstr>
      <vt:lpstr>Smart control system: STEAM PBL</vt:lpstr>
      <vt:lpstr>Smart control system: STEAM PBL</vt:lpstr>
      <vt:lpstr>Automatic sensor viewer: introduction</vt:lpstr>
      <vt:lpstr>Lesson orientation</vt:lpstr>
      <vt:lpstr>Topic 1: sensors</vt:lpstr>
      <vt:lpstr>Topic 2: Arduino</vt:lpstr>
      <vt:lpstr>Topic 3: Python</vt:lpstr>
      <vt:lpstr>Lesson orientation</vt:lpstr>
      <vt:lpstr>Lesson orientation</vt:lpstr>
      <vt:lpstr>Reciprocal Learning </vt:lpstr>
      <vt:lpstr>Lesson orientation</vt:lpstr>
      <vt:lpstr>Next: Arduino + Android(App Inventor)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7: Control STEAM PBL —— DIY smart control system: part 1 Automatic sensor viewer</dc:title>
  <dc:creator>wudi</dc:creator>
  <cp:lastModifiedBy>D W</cp:lastModifiedBy>
  <cp:revision>27</cp:revision>
  <dcterms:created xsi:type="dcterms:W3CDTF">2017-10-30T02:44:01Z</dcterms:created>
  <dcterms:modified xsi:type="dcterms:W3CDTF">2017-10-30T15:27:38Z</dcterms:modified>
</cp:coreProperties>
</file>